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1"/>
  </p:notesMasterIdLst>
  <p:handoutMasterIdLst>
    <p:handoutMasterId r:id="rId22"/>
  </p:handoutMasterIdLst>
  <p:sldIdLst>
    <p:sldId id="319" r:id="rId2"/>
    <p:sldId id="432" r:id="rId3"/>
    <p:sldId id="428" r:id="rId4"/>
    <p:sldId id="429" r:id="rId5"/>
    <p:sldId id="430" r:id="rId6"/>
    <p:sldId id="279" r:id="rId7"/>
    <p:sldId id="285" r:id="rId8"/>
    <p:sldId id="286" r:id="rId9"/>
    <p:sldId id="298" r:id="rId10"/>
    <p:sldId id="307" r:id="rId11"/>
    <p:sldId id="437" r:id="rId12"/>
    <p:sldId id="438" r:id="rId13"/>
    <p:sldId id="439" r:id="rId14"/>
    <p:sldId id="440" r:id="rId15"/>
    <p:sldId id="443" r:id="rId16"/>
    <p:sldId id="441" r:id="rId17"/>
    <p:sldId id="442" r:id="rId18"/>
    <p:sldId id="444" r:id="rId19"/>
    <p:sldId id="280" r:id="rId2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31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5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83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850D-79ED-424D-AD10-24B0EF067A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47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FC1C-DB2A-48F2-A44B-35F884C7B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E3F06-09C4-483B-AFDF-ED3AFA8CB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9084-EB1B-48CB-8DA2-AF0111F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28EA4-4C96-4B7A-B4CB-925097CF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131A2-3FEC-4E2E-A8BA-EA3114AA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1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88A0-622E-4B17-9140-79E8BAC7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1F217-18CE-46B6-8C2B-07B87362C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29099-AC0E-4491-8BAB-ECB2BB79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C9867-3892-4EB6-A3DE-5186CD7A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5C73-1083-4F6D-8E8B-F0591B87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9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C2718-399A-4D75-95CA-316DD8444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945D2-124D-496B-A56C-241B7DFEF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0063B-5F5C-4517-A063-E74C1E25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AC4B7-B76C-4B66-BBB8-BC97401F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E17C-7D44-4B87-B0B6-ED8DF59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65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7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6595-BEB5-4BAC-A559-7F212FB1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7395F-4220-411B-8EA4-E50B406ED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03358-299B-403E-907E-7A92D566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1A12B-637A-47AE-AFB0-E2702E91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E646-644B-40CC-97E1-28A180C6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FDF0-3A6A-4AC4-8B5C-6E2F82B3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96538-6A78-48ED-8F7A-5FA3188B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28FC-5E77-4ED0-99C4-35AF36C3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B2DCD-B12B-49A4-BDF4-10D20EF6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F4D0D-C9CE-4429-9C29-135E6223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2410-2BD7-4AC7-A98C-662C5829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A37D-332B-48E4-AC6B-F1AA83D74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BA49B-5A3C-49F8-8C9E-0927A8EF6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5684B-6660-4247-9ED1-08033531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5AA77-9C3F-494E-AF13-395DCFE8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D115-C067-472C-ADC2-2724E203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4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DC0C-6BF8-4CC1-B41F-DC5DB3F0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FC2CC-24A4-4A32-9334-6FFB4E151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421A8-A211-443B-9766-37117541B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FB647-6C7C-41E8-89A2-E1B9F9280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7BF6F-F20A-4DBC-A83A-96F5886F5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2109A-124B-42C0-A6AE-14C130D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C7C37-F997-4B52-821F-37C00FDC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08A4B-5709-4DD5-9795-634A9507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9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F6D6-8C5B-4B2E-B463-25CA53EB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FC4BC-CA29-442B-B093-68C820DB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D4174-CD24-446F-8504-A9EDFD66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675D5-5735-412F-A8C1-7988DDFD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9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2F82E-D21F-44B2-A445-7CFAD2C5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B50E9-6D22-40E5-9325-5A2B0353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159E7-8380-4A76-AEAB-C461F12F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0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3869-D0E3-4531-BA74-A29F366E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95B9-A0F1-498C-A6AE-720300487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D6967-2173-4AAB-8B7D-C6C6DF80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DC456-1A1B-4395-813D-D8ABCC6F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05DD3-414B-4A49-B42B-566441F5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93C2B-3251-4847-A090-4D13F52A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1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4D798-8DA7-4508-8C7D-98868AEC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26B41-8AF2-4D63-A6FD-B9D8F59AA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1F4EA-2562-46CE-9A56-1256B9BCE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D366-C2A7-445B-9710-78B8DAE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FA544-2A67-4167-A3B1-F26E2B3A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99431-8EFC-49A6-849E-11757D10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978D042-83BE-4231-91C6-EFDEDF64DA8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E3CC5-F5D3-474E-8BC9-9B14F0B3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1CB1B-11FB-4A47-A613-1B27472E5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6AE0-8220-4A6B-AD9F-F230EDDEB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DE5D9-E24C-4353-97CC-2BFB40BD4DC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047D2-D331-4674-87CB-5E671ABD6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2678A-3F53-443F-B891-0A645C422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7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12" Type="http://schemas.openxmlformats.org/officeDocument/2006/relationships/slide" Target="slide9.xml"/><Relationship Id="rId17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1.GIF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5.wmf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5.wm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5.wmf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C650F-E69F-4635-A2B1-6250FE257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1223" r="19264" b="212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D5399E9-70FF-4640-AC08-E58CA5FAF1AF}"/>
              </a:ext>
            </a:extLst>
          </p:cNvPr>
          <p:cNvSpPr txBox="1"/>
          <p:nvPr/>
        </p:nvSpPr>
        <p:spPr>
          <a:xfrm>
            <a:off x="4243898" y="1866662"/>
            <a:ext cx="6562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2400" b="1">
                <a:solidFill>
                  <a:prstClr val="white"/>
                </a:solidFill>
                <a:latin typeface="iCiel Cadena" panose="02000503000000020004" pitchFamily="50" charset="0"/>
              </a:rPr>
              <a:t>Toán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0D758-E090-5BE2-A8D8-00D711DC6408}"/>
              </a:ext>
            </a:extLst>
          </p:cNvPr>
          <p:cNvSpPr txBox="1"/>
          <p:nvPr/>
        </p:nvSpPr>
        <p:spPr>
          <a:xfrm>
            <a:off x="1365384" y="2477988"/>
            <a:ext cx="669093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600" b="1">
                <a:solidFill>
                  <a:srgbClr val="FFFF00"/>
                </a:solidFill>
                <a:latin typeface="iCiel Cadena" panose="02000503000000020004" pitchFamily="50" charset="0"/>
              </a:rPr>
              <a:t>BẢNG THỐNG KÊ SỐ LIỆU - TIẾT 2 </a:t>
            </a:r>
          </a:p>
        </p:txBody>
      </p:sp>
    </p:spTree>
    <p:extLst>
      <p:ext uri="{BB962C8B-B14F-4D97-AF65-F5344CB8AC3E}">
        <p14:creationId xmlns:p14="http://schemas.microsoft.com/office/powerpoint/2010/main" val="721326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3" y="13190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07504" y="247168"/>
            <a:ext cx="8881772" cy="4772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0444" y="247168"/>
            <a:ext cx="695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Dưới </a:t>
            </a:r>
            <a:r>
              <a:rPr lang="vi-VN" sz="2400" dirty="0"/>
              <a:t>đây là bảng thống kê số sản phẩm mỗi lớp là đã làm từ các chai nhựa đã qua sử dụng.</a:t>
            </a:r>
            <a:endParaRPr lang="en-US" sz="2400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547107" y="341946"/>
            <a:ext cx="950473" cy="64807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3BD143-CB50-23E1-1DC7-7AB370796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29245"/>
              </p:ext>
            </p:extLst>
          </p:nvPr>
        </p:nvGraphicFramePr>
        <p:xfrm>
          <a:off x="741207" y="1312143"/>
          <a:ext cx="7560840" cy="208823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1914341168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3377366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114679958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4217547262"/>
                    </a:ext>
                  </a:extLst>
                </a:gridCol>
              </a:tblGrid>
              <a:tr h="696077">
                <a:tc>
                  <a:txBody>
                    <a:bodyPr/>
                    <a:lstStyle/>
                    <a:p>
                      <a:r>
                        <a:rPr lang="en-US" dirty="0"/>
                        <a:t>                   </a:t>
                      </a:r>
                      <a:r>
                        <a:rPr lang="en-US" dirty="0" err="1"/>
                        <a:t>Lớp</a:t>
                      </a:r>
                      <a:endParaRPr lang="en-US" dirty="0"/>
                    </a:p>
                    <a:p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3B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997333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 err="1"/>
                        <a:t>Chậu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cây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67538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 err="1"/>
                        <a:t>Hộp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đựng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bút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03250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4C280-58F6-6546-3343-F840452F5ECA}"/>
              </a:ext>
            </a:extLst>
          </p:cNvPr>
          <p:cNvCxnSpPr>
            <a:cxnSpLocks/>
          </p:cNvCxnSpPr>
          <p:nvPr/>
        </p:nvCxnSpPr>
        <p:spPr>
          <a:xfrm>
            <a:off x="756777" y="1329661"/>
            <a:ext cx="1872208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931972-7A61-075A-A09C-9D211BA73166}"/>
              </a:ext>
            </a:extLst>
          </p:cNvPr>
          <p:cNvSpPr txBox="1"/>
          <p:nvPr/>
        </p:nvSpPr>
        <p:spPr>
          <a:xfrm>
            <a:off x="449062" y="3651870"/>
            <a:ext cx="85402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</a:rPr>
              <a:t>a) Mỗi lớp đã làm được bao nhiêu sản phẩm từng loại?</a:t>
            </a:r>
          </a:p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</a:rPr>
              <a:t>b) Lớp nào làm được nhiều hộp đựng bút nhất?</a:t>
            </a:r>
          </a:p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</a:rPr>
              <a:t>c) Tổng số chậu cây cả ba lớp làm được là bao nhiêu?</a:t>
            </a:r>
          </a:p>
        </p:txBody>
      </p:sp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8.64198E-7 L 4.72222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27" y="6808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6A13-F3F6-05C9-25E4-38634B260D93}"/>
              </a:ext>
            </a:extLst>
          </p:cNvPr>
          <p:cNvSpPr/>
          <p:nvPr/>
        </p:nvSpPr>
        <p:spPr>
          <a:xfrm>
            <a:off x="107504" y="247168"/>
            <a:ext cx="8881772" cy="4772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0444" y="247168"/>
            <a:ext cx="680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Dưới </a:t>
            </a:r>
            <a:r>
              <a:rPr lang="vi-VN" sz="2400" dirty="0"/>
              <a:t>đây là bảng thống kê số sản phẩm mỗi lớp là đã làm từ các chai nhựa đã qua sử dụng.</a:t>
            </a:r>
            <a:endParaRPr lang="en-US" sz="2400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695947" y="358516"/>
            <a:ext cx="806457" cy="5913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3BD143-CB50-23E1-1DC7-7AB370796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477592"/>
              </p:ext>
            </p:extLst>
          </p:nvPr>
        </p:nvGraphicFramePr>
        <p:xfrm>
          <a:off x="251520" y="1312143"/>
          <a:ext cx="8050528" cy="13838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12632">
                  <a:extLst>
                    <a:ext uri="{9D8B030D-6E8A-4147-A177-3AD203B41FA5}">
                      <a16:colId xmlns:a16="http://schemas.microsoft.com/office/drawing/2014/main" val="1914341168"/>
                    </a:ext>
                  </a:extLst>
                </a:gridCol>
                <a:gridCol w="2012632">
                  <a:extLst>
                    <a:ext uri="{9D8B030D-6E8A-4147-A177-3AD203B41FA5}">
                      <a16:colId xmlns:a16="http://schemas.microsoft.com/office/drawing/2014/main" val="333773664"/>
                    </a:ext>
                  </a:extLst>
                </a:gridCol>
                <a:gridCol w="2012632">
                  <a:extLst>
                    <a:ext uri="{9D8B030D-6E8A-4147-A177-3AD203B41FA5}">
                      <a16:colId xmlns:a16="http://schemas.microsoft.com/office/drawing/2014/main" val="1146799589"/>
                    </a:ext>
                  </a:extLst>
                </a:gridCol>
                <a:gridCol w="2012632">
                  <a:extLst>
                    <a:ext uri="{9D8B030D-6E8A-4147-A177-3AD203B41FA5}">
                      <a16:colId xmlns:a16="http://schemas.microsoft.com/office/drawing/2014/main" val="4217547262"/>
                    </a:ext>
                  </a:extLst>
                </a:gridCol>
              </a:tblGrid>
              <a:tr h="371864">
                <a:tc>
                  <a:txBody>
                    <a:bodyPr/>
                    <a:lstStyle/>
                    <a:p>
                      <a:r>
                        <a:rPr lang="en-US" dirty="0"/>
                        <a:t>                   </a:t>
                      </a:r>
                      <a:r>
                        <a:rPr lang="en-US" dirty="0" err="1"/>
                        <a:t>Lớp</a:t>
                      </a:r>
                      <a:endParaRPr lang="en-US" dirty="0"/>
                    </a:p>
                    <a:p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3B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997333"/>
                  </a:ext>
                </a:extLst>
              </a:tr>
              <a:tr h="371864">
                <a:tc>
                  <a:txBody>
                    <a:bodyPr/>
                    <a:lstStyle/>
                    <a:p>
                      <a:r>
                        <a:rPr lang="en-US" b="1" dirty="0" err="1"/>
                        <a:t>Chậu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cây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67538"/>
                  </a:ext>
                </a:extLst>
              </a:tr>
              <a:tr h="371864">
                <a:tc>
                  <a:txBody>
                    <a:bodyPr/>
                    <a:lstStyle/>
                    <a:p>
                      <a:r>
                        <a:rPr lang="en-US" b="1" dirty="0" err="1"/>
                        <a:t>Hộp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đựng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bút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03250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4C280-58F6-6546-3343-F840452F5ECA}"/>
              </a:ext>
            </a:extLst>
          </p:cNvPr>
          <p:cNvCxnSpPr>
            <a:cxnSpLocks/>
          </p:cNvCxnSpPr>
          <p:nvPr/>
        </p:nvCxnSpPr>
        <p:spPr>
          <a:xfrm>
            <a:off x="251520" y="1332357"/>
            <a:ext cx="2016224" cy="5913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931972-7A61-075A-A09C-9D211BA73166}"/>
              </a:ext>
            </a:extLst>
          </p:cNvPr>
          <p:cNvSpPr txBox="1"/>
          <p:nvPr/>
        </p:nvSpPr>
        <p:spPr>
          <a:xfrm>
            <a:off x="443344" y="2765737"/>
            <a:ext cx="8540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</a:rPr>
              <a:t>a) Mỗi lớp đã làm được bao nhiêu sản phẩm từng loại?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2F950-A978-0FE6-D524-FE9AB93A33EC}"/>
              </a:ext>
            </a:extLst>
          </p:cNvPr>
          <p:cNvSpPr txBox="1"/>
          <p:nvPr/>
        </p:nvSpPr>
        <p:spPr>
          <a:xfrm>
            <a:off x="827584" y="3401121"/>
            <a:ext cx="7945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333333"/>
                </a:solidFill>
                <a:effectLst/>
              </a:rPr>
              <a:t>Lớp 3A làm được 5 chậu cây và 7 hộp đựng bút.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333333"/>
                </a:solidFill>
                <a:effectLst/>
              </a:rPr>
              <a:t>Lớp 3B làm được 8 chậu cây và 6 hộp đựng bút.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333333"/>
                </a:solidFill>
                <a:effectLst/>
              </a:rPr>
              <a:t>Lớp 3C làm được 7 chậu cây và 8 hộp đựng bút.</a:t>
            </a:r>
          </a:p>
        </p:txBody>
      </p:sp>
    </p:spTree>
    <p:extLst>
      <p:ext uri="{BB962C8B-B14F-4D97-AF65-F5344CB8AC3E}">
        <p14:creationId xmlns:p14="http://schemas.microsoft.com/office/powerpoint/2010/main" val="2724039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5679E-6 L 3.05556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3" y="1319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2E8A3-1E83-AD34-B775-C7372C4A6C4D}"/>
              </a:ext>
            </a:extLst>
          </p:cNvPr>
          <p:cNvSpPr/>
          <p:nvPr/>
        </p:nvSpPr>
        <p:spPr>
          <a:xfrm>
            <a:off x="107504" y="247168"/>
            <a:ext cx="8881772" cy="4772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0444" y="247168"/>
            <a:ext cx="6801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Dưới </a:t>
            </a:r>
            <a:r>
              <a:rPr lang="vi-VN" sz="2400" dirty="0"/>
              <a:t>đây là bảng thống kê số sản phẩm mỗi lớp là đã làm từ các chai nhựa đã qua sử dụng.</a:t>
            </a:r>
            <a:endParaRPr lang="en-US" sz="2400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501535" y="361988"/>
            <a:ext cx="950473" cy="60115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3BD143-CB50-23E1-1DC7-7AB370796EE2}"/>
              </a:ext>
            </a:extLst>
          </p:cNvPr>
          <p:cNvGraphicFramePr>
            <a:graphicFrameLocks noGrp="1"/>
          </p:cNvGraphicFramePr>
          <p:nvPr/>
        </p:nvGraphicFramePr>
        <p:xfrm>
          <a:off x="741207" y="1312143"/>
          <a:ext cx="7560840" cy="208823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1914341168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3377366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114679958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4217547262"/>
                    </a:ext>
                  </a:extLst>
                </a:gridCol>
              </a:tblGrid>
              <a:tr h="696077">
                <a:tc>
                  <a:txBody>
                    <a:bodyPr/>
                    <a:lstStyle/>
                    <a:p>
                      <a:r>
                        <a:rPr lang="en-US" dirty="0"/>
                        <a:t>                   </a:t>
                      </a:r>
                      <a:r>
                        <a:rPr lang="en-US" dirty="0" err="1"/>
                        <a:t>Lớp</a:t>
                      </a:r>
                      <a:endParaRPr lang="en-US" dirty="0"/>
                    </a:p>
                    <a:p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3B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997333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 err="1"/>
                        <a:t>Chậu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cây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67538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 err="1"/>
                        <a:t>Hộp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đựng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bút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03250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4C280-58F6-6546-3343-F840452F5ECA}"/>
              </a:ext>
            </a:extLst>
          </p:cNvPr>
          <p:cNvCxnSpPr>
            <a:cxnSpLocks/>
          </p:cNvCxnSpPr>
          <p:nvPr/>
        </p:nvCxnSpPr>
        <p:spPr>
          <a:xfrm>
            <a:off x="741207" y="1335399"/>
            <a:ext cx="1872208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931972-7A61-075A-A09C-9D211BA73166}"/>
              </a:ext>
            </a:extLst>
          </p:cNvPr>
          <p:cNvSpPr txBox="1"/>
          <p:nvPr/>
        </p:nvSpPr>
        <p:spPr>
          <a:xfrm>
            <a:off x="449062" y="3651870"/>
            <a:ext cx="8540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</a:rPr>
              <a:t>b) Lớp nào làm được nhiều hộp đựng bút nhất?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1CD98-1E00-1986-87A7-ECA3B09BA7B8}"/>
              </a:ext>
            </a:extLst>
          </p:cNvPr>
          <p:cNvSpPr txBox="1"/>
          <p:nvPr/>
        </p:nvSpPr>
        <p:spPr>
          <a:xfrm>
            <a:off x="827584" y="4363702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333333"/>
                </a:solidFill>
                <a:effectLst/>
              </a:rPr>
              <a:t>Lớp 3C làm được nhiều hộp đựng bút nhất.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2268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8.64198E-7 L 4.72222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3" y="1319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8F685D-0D10-AF97-6D06-A5009E45214A}"/>
              </a:ext>
            </a:extLst>
          </p:cNvPr>
          <p:cNvSpPr/>
          <p:nvPr/>
        </p:nvSpPr>
        <p:spPr>
          <a:xfrm>
            <a:off x="107504" y="247168"/>
            <a:ext cx="8881772" cy="4772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0444" y="247168"/>
            <a:ext cx="695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Dưới </a:t>
            </a:r>
            <a:r>
              <a:rPr lang="vi-VN" sz="2400" dirty="0"/>
              <a:t>đây là bảng thống kê số sản phẩm mỗi lớp là đã làm từ các chai nhựa đã qua sử dụng.</a:t>
            </a:r>
            <a:endParaRPr lang="en-US" sz="2400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573543" y="311187"/>
            <a:ext cx="878465" cy="64807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3BD143-CB50-23E1-1DC7-7AB370796EE2}"/>
              </a:ext>
            </a:extLst>
          </p:cNvPr>
          <p:cNvGraphicFramePr>
            <a:graphicFrameLocks noGrp="1"/>
          </p:cNvGraphicFramePr>
          <p:nvPr/>
        </p:nvGraphicFramePr>
        <p:xfrm>
          <a:off x="741207" y="1312143"/>
          <a:ext cx="7560840" cy="208823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1914341168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3377366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114679958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4217547262"/>
                    </a:ext>
                  </a:extLst>
                </a:gridCol>
              </a:tblGrid>
              <a:tr h="696077">
                <a:tc>
                  <a:txBody>
                    <a:bodyPr/>
                    <a:lstStyle/>
                    <a:p>
                      <a:r>
                        <a:rPr lang="en-US" dirty="0"/>
                        <a:t>                   </a:t>
                      </a:r>
                      <a:r>
                        <a:rPr lang="en-US" dirty="0" err="1"/>
                        <a:t>Lớp</a:t>
                      </a:r>
                      <a:endParaRPr lang="en-US" dirty="0"/>
                    </a:p>
                    <a:p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3B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3C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997333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 err="1"/>
                        <a:t>Chậu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cây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67538"/>
                  </a:ext>
                </a:extLst>
              </a:tr>
              <a:tr h="6960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dirty="0" err="1"/>
                        <a:t>Hộp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đựng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bút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            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03250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94C280-58F6-6546-3343-F840452F5ECA}"/>
              </a:ext>
            </a:extLst>
          </p:cNvPr>
          <p:cNvCxnSpPr>
            <a:cxnSpLocks/>
          </p:cNvCxnSpPr>
          <p:nvPr/>
        </p:nvCxnSpPr>
        <p:spPr>
          <a:xfrm>
            <a:off x="741207" y="1312143"/>
            <a:ext cx="1872208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931972-7A61-075A-A09C-9D211BA73166}"/>
              </a:ext>
            </a:extLst>
          </p:cNvPr>
          <p:cNvSpPr txBox="1"/>
          <p:nvPr/>
        </p:nvSpPr>
        <p:spPr>
          <a:xfrm>
            <a:off x="449062" y="3651870"/>
            <a:ext cx="8540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FF0000"/>
                </a:solidFill>
                <a:effectLst/>
              </a:rPr>
              <a:t>c) Tổng số chậu cây cả ba lớp làm được là bao nhiêu?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7F77B-C9BF-0EDD-5113-003AED349FF2}"/>
              </a:ext>
            </a:extLst>
          </p:cNvPr>
          <p:cNvSpPr txBox="1"/>
          <p:nvPr/>
        </p:nvSpPr>
        <p:spPr>
          <a:xfrm>
            <a:off x="196214" y="4225150"/>
            <a:ext cx="9272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333333"/>
                </a:solidFill>
                <a:effectLst/>
              </a:rPr>
              <a:t>Tổng số chậu cây cả ba lớp làm được là: 5 + 8 + 7 = 20 chậu.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29348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8.64198E-7 L 4.72222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27" y="0"/>
            <a:ext cx="9144000" cy="51435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5E525E-4853-2527-664D-1CCC439DA950}"/>
              </a:ext>
            </a:extLst>
          </p:cNvPr>
          <p:cNvSpPr/>
          <p:nvPr/>
        </p:nvSpPr>
        <p:spPr>
          <a:xfrm>
            <a:off x="107504" y="247168"/>
            <a:ext cx="8881772" cy="4772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46304" y="344040"/>
            <a:ext cx="776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Trong </a:t>
            </a:r>
            <a:r>
              <a:rPr lang="vi-VN" sz="2400" b="1" dirty="0"/>
              <a:t>buổi liên hoan cuối năm, lớp 3D có 36 người tham dự. Các bạn dự tính: mỗi người ăn 1 quả chuối, 2 cái bánh và 5 quả chôm chôm. Hãy thống kê số thức ăn lớp 3D chuẩn bị cho buổi liên hoan.</a:t>
            </a:r>
            <a:endParaRPr lang="en-US" sz="2400" b="1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154724" y="377040"/>
            <a:ext cx="791580" cy="58514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A3BD143-CB50-23E1-1DC7-7AB370796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219554"/>
              </p:ext>
            </p:extLst>
          </p:nvPr>
        </p:nvGraphicFramePr>
        <p:xfrm>
          <a:off x="812707" y="2135819"/>
          <a:ext cx="7560840" cy="138499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1914341168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3377366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114679958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4217547262"/>
                    </a:ext>
                  </a:extLst>
                </a:gridCol>
              </a:tblGrid>
              <a:tr h="774827">
                <a:tc>
                  <a:txBody>
                    <a:bodyPr/>
                    <a:lstStyle/>
                    <a:p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ăn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Chuối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quả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Bánh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cái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Chôm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chôm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quả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997333"/>
                  </a:ext>
                </a:extLst>
              </a:tr>
              <a:tr h="610168">
                <a:tc>
                  <a:txBody>
                    <a:bodyPr/>
                    <a:lstStyle/>
                    <a:p>
                      <a:r>
                        <a:rPr lang="en-US" b="1" dirty="0" err="1"/>
                        <a:t>Số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lượng</a:t>
                      </a:r>
                      <a:endParaRPr lang="en-US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.?.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.?.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.?.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6753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A99D2DD-E8F1-7757-6FCA-A221EFF2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94" y="3674855"/>
            <a:ext cx="5427886" cy="1221477"/>
          </a:xfrm>
          <a:prstGeom prst="rect">
            <a:avLst/>
          </a:prstGeom>
        </p:spPr>
      </p:pic>
      <p:sp>
        <p:nvSpPr>
          <p:cNvPr id="11" name="文本框 31">
            <a:extLst>
              <a:ext uri="{FF2B5EF4-FFF2-40B4-BE49-F238E27FC236}">
                <a16:creationId xmlns:a16="http://schemas.microsoft.com/office/drawing/2014/main" id="{E8C3805A-9F4A-A4EE-F9B1-81BB41A77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2984634"/>
            <a:ext cx="64807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36</a:t>
            </a:r>
            <a:endParaRPr lang="zh-CN" altLang="en-US" sz="21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31">
            <a:extLst>
              <a:ext uri="{FF2B5EF4-FFF2-40B4-BE49-F238E27FC236}">
                <a16:creationId xmlns:a16="http://schemas.microsoft.com/office/drawing/2014/main" id="{151CF655-7988-3D77-8B19-DE7403F79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2997658"/>
            <a:ext cx="64807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72</a:t>
            </a:r>
            <a:endParaRPr lang="zh-CN" altLang="en-US" sz="21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31">
            <a:extLst>
              <a:ext uri="{FF2B5EF4-FFF2-40B4-BE49-F238E27FC236}">
                <a16:creationId xmlns:a16="http://schemas.microsoft.com/office/drawing/2014/main" id="{06CDFCF1-73F8-EC17-F633-3E0B984F0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2997658"/>
            <a:ext cx="83681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180</a:t>
            </a:r>
            <a:endParaRPr lang="zh-CN" altLang="en-US" sz="2100" b="1" dirty="0">
              <a:gradFill>
                <a:gsLst>
                  <a:gs pos="0">
                    <a:srgbClr val="6F3494"/>
                  </a:gs>
                  <a:gs pos="69000">
                    <a:srgbClr val="198A3F"/>
                  </a:gs>
                  <a:gs pos="36000">
                    <a:srgbClr val="E4007F"/>
                  </a:gs>
                  <a:gs pos="100000">
                    <a:srgbClr val="DEE012"/>
                  </a:gs>
                </a:gsLst>
                <a:path path="circle">
                  <a:fillToRect r="100000" b="10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383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3.05556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2358" y="2571750"/>
            <a:ext cx="4161642" cy="2571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686" y="3368488"/>
            <a:ext cx="4792628" cy="17750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8488"/>
            <a:ext cx="3956394" cy="1775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98" y="-351771"/>
            <a:ext cx="5283452" cy="528345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326083" y="1591373"/>
            <a:ext cx="2879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CỦNG CỐ</a:t>
            </a:r>
            <a:endParaRPr lang="zh-CN" altLang="en-US" sz="6600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497" y="2655197"/>
            <a:ext cx="1490472" cy="2057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471" y="464062"/>
            <a:ext cx="6015038" cy="42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13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D510BB-B54D-C90C-3018-58F1A3221C37}"/>
              </a:ext>
            </a:extLst>
          </p:cNvPr>
          <p:cNvSpPr txBox="1"/>
          <p:nvPr/>
        </p:nvSpPr>
        <p:spPr>
          <a:xfrm>
            <a:off x="611560" y="2151241"/>
            <a:ext cx="8119420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96213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D510BB-B54D-C90C-3018-58F1A3221C37}"/>
              </a:ext>
            </a:extLst>
          </p:cNvPr>
          <p:cNvSpPr txBox="1"/>
          <p:nvPr/>
        </p:nvSpPr>
        <p:spPr>
          <a:xfrm>
            <a:off x="2735796" y="2247595"/>
            <a:ext cx="3672408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56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D510BB-B54D-C90C-3018-58F1A3221C37}"/>
              </a:ext>
            </a:extLst>
          </p:cNvPr>
          <p:cNvSpPr txBox="1"/>
          <p:nvPr/>
        </p:nvSpPr>
        <p:spPr>
          <a:xfrm>
            <a:off x="3419872" y="2295372"/>
            <a:ext cx="3672408" cy="628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3452742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2358" y="2571750"/>
            <a:ext cx="4161642" cy="2571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686" y="3368488"/>
            <a:ext cx="4792628" cy="17750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8488"/>
            <a:ext cx="3956394" cy="1775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267997-0AAF-4724-B4D1-C7BB4240D4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377" y="-1151649"/>
            <a:ext cx="7817131" cy="7157594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295B9B15-CBBE-A0CF-50E1-F0FD3970EE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382" y="251332"/>
            <a:ext cx="1675486" cy="155149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1B3B8910-E2F9-8AF4-078C-2EA59D2E6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33" y="914400"/>
            <a:ext cx="2646415" cy="40341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FE905A-1C53-B660-8F3F-78ACE4E849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663" y="4272287"/>
            <a:ext cx="1151615" cy="89199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3917B97F-E354-2F8B-AED8-E6A36AB767C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176" y="3037854"/>
            <a:ext cx="2004230" cy="2331002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9B100E25-4434-8D95-589A-66A01ECB03C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511" y="3311865"/>
            <a:ext cx="2010695" cy="2010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6357FA-74C6-5369-6744-8B7E02355A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4377" y="1091045"/>
            <a:ext cx="3170209" cy="1082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112F0F50-E42B-AC3E-2422-FFB789C748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387" y="1184414"/>
            <a:ext cx="776285" cy="6650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974B86C-150F-35FC-0C2E-7AC54B48C48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494934">
            <a:off x="6485741" y="1426334"/>
            <a:ext cx="675485" cy="9212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3576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2358" y="2571750"/>
            <a:ext cx="4161642" cy="2571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686" y="3368488"/>
            <a:ext cx="4792628" cy="17750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8488"/>
            <a:ext cx="3956394" cy="1775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98" y="-351771"/>
            <a:ext cx="5283452" cy="528345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326083" y="1591373"/>
            <a:ext cx="2879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KHỞI ĐỘNG</a:t>
            </a:r>
            <a:endParaRPr lang="zh-CN" altLang="en-US" sz="6600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497" y="2655197"/>
            <a:ext cx="1490472" cy="2057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471" y="464062"/>
            <a:ext cx="6015038" cy="42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4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4000" cy="482786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6245533" y="1094033"/>
            <a:ext cx="2935940" cy="3913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6422572" y="408214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91980" y="3883766"/>
            <a:ext cx="1265766" cy="89781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882" y="1094033"/>
            <a:ext cx="6512216" cy="830997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66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4000" cy="4806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6261863" y="3758766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383724" y="511787"/>
            <a:ext cx="7421336" cy="343946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25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225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5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7428638" y="2433694"/>
            <a:ext cx="1791561" cy="2388370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49130" y="4030723"/>
            <a:ext cx="1265766" cy="8978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44000" cy="4826601"/>
          </a:xfrm>
          <a:prstGeom prst="rect">
            <a:avLst/>
          </a:prstGeom>
        </p:spPr>
      </p:pic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128554" y="3761823"/>
            <a:ext cx="1494048" cy="1034385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606979" y="3386058"/>
            <a:ext cx="1965022" cy="1533898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4462273" y="3819720"/>
            <a:ext cx="1497980" cy="1055567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6422571" y="3744298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6844110" y="1796455"/>
            <a:ext cx="2201429" cy="2934773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45771">
            <a:off x="44771" y="3904229"/>
            <a:ext cx="1056774" cy="749573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129" y="97060"/>
            <a:ext cx="1444754" cy="1444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1771"/>
            <a:ext cx="9144000" cy="482786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764977" y="0"/>
            <a:ext cx="8102297" cy="25119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227485" y="76065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7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21827" y="2682489"/>
            <a:ext cx="2324497" cy="112685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30" name="C"/>
          <p:cNvSpPr/>
          <p:nvPr/>
        </p:nvSpPr>
        <p:spPr>
          <a:xfrm>
            <a:off x="6338188" y="2725586"/>
            <a:ext cx="2163344" cy="112685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20 </a:t>
            </a:r>
            <a:endParaRPr lang="en-US" sz="30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3472299" y="2700486"/>
            <a:ext cx="2254589" cy="112685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19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" y="115987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7318198" y="3809347"/>
            <a:ext cx="1690557" cy="938652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221EA-02BA-C2A7-D687-B7E9CBF236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2308" y="684870"/>
            <a:ext cx="4507633" cy="12808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BF1D9-3C6A-10A0-334D-34C85E43EC8A}"/>
              </a:ext>
            </a:extLst>
          </p:cNvPr>
          <p:cNvSpPr txBox="1"/>
          <p:nvPr/>
        </p:nvSpPr>
        <p:spPr>
          <a:xfrm>
            <a:off x="2079412" y="1987537"/>
            <a:ext cx="5040362" cy="444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3A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9144000" cy="4822372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230305" y="-56949"/>
            <a:ext cx="8636969" cy="233255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962028" y="-2478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7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3304155" y="2681976"/>
            <a:ext cx="2535691" cy="83778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</a:p>
        </p:txBody>
      </p:sp>
      <p:sp>
        <p:nvSpPr>
          <p:cNvPr id="30" name="C"/>
          <p:cNvSpPr/>
          <p:nvPr/>
        </p:nvSpPr>
        <p:spPr>
          <a:xfrm>
            <a:off x="286462" y="2681977"/>
            <a:ext cx="2535690" cy="83778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12 </a:t>
            </a:r>
          </a:p>
        </p:txBody>
      </p:sp>
      <p:sp>
        <p:nvSpPr>
          <p:cNvPr id="32" name="D"/>
          <p:cNvSpPr/>
          <p:nvPr/>
        </p:nvSpPr>
        <p:spPr>
          <a:xfrm>
            <a:off x="6321849" y="2689667"/>
            <a:ext cx="2545425" cy="83009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" y="115987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7326362" y="3788469"/>
            <a:ext cx="1690557" cy="938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0DB885-F7D4-DDBB-0525-31D429EC71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4551" y="506547"/>
            <a:ext cx="4507633" cy="12808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F806FFF-7223-C96F-2AD1-A001C0028802}"/>
              </a:ext>
            </a:extLst>
          </p:cNvPr>
          <p:cNvSpPr txBox="1"/>
          <p:nvPr/>
        </p:nvSpPr>
        <p:spPr>
          <a:xfrm>
            <a:off x="1907704" y="1815917"/>
            <a:ext cx="5040362" cy="444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3B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9144000" cy="482786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230305" y="-56949"/>
            <a:ext cx="8720218" cy="248896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269159" y="27164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27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70389" y="2649061"/>
            <a:ext cx="2364376" cy="100853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 15</a:t>
            </a:r>
          </a:p>
        </p:txBody>
      </p:sp>
      <p:sp>
        <p:nvSpPr>
          <p:cNvPr id="30" name="C"/>
          <p:cNvSpPr/>
          <p:nvPr/>
        </p:nvSpPr>
        <p:spPr>
          <a:xfrm>
            <a:off x="271858" y="2647744"/>
            <a:ext cx="2355333" cy="100985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57213" indent="-557213" algn="ctr" defTabSz="685800">
              <a:buFontTx/>
              <a:buAutoNum type="alphaUcPeriod"/>
              <a:defRPr/>
            </a:pP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" name="B"/>
          <p:cNvSpPr/>
          <p:nvPr/>
        </p:nvSpPr>
        <p:spPr>
          <a:xfrm>
            <a:off x="3371123" y="2647744"/>
            <a:ext cx="2355333" cy="100985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 14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" y="115987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93477" y="401737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1968" y="1601887"/>
            <a:ext cx="457200" cy="4572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7383512" y="3803111"/>
            <a:ext cx="1690557" cy="9386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70DFDD-93CE-1B00-19FF-E7669287A4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2308" y="684870"/>
            <a:ext cx="4507633" cy="12808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90EF681-5DE6-85F5-60FF-D38B06370FBD}"/>
              </a:ext>
            </a:extLst>
          </p:cNvPr>
          <p:cNvSpPr txBox="1"/>
          <p:nvPr/>
        </p:nvSpPr>
        <p:spPr>
          <a:xfrm>
            <a:off x="2079412" y="1987537"/>
            <a:ext cx="5040362" cy="444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2740484"/>
            <a:ext cx="4173740" cy="2174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3960" y="3705274"/>
            <a:ext cx="1557072" cy="1345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150" y="2759707"/>
            <a:ext cx="4173740" cy="2171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6882" y="3688768"/>
            <a:ext cx="1511229" cy="137889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F4398E5-C5D6-48C5-EAB7-4011BC942B60}"/>
              </a:ext>
            </a:extLst>
          </p:cNvPr>
          <p:cNvSpPr/>
          <p:nvPr/>
        </p:nvSpPr>
        <p:spPr>
          <a:xfrm>
            <a:off x="376947" y="228600"/>
            <a:ext cx="6139269" cy="1407046"/>
          </a:xfrm>
          <a:prstGeom prst="wedgeRoundRectCallout">
            <a:avLst>
              <a:gd name="adj1" fmla="val 41926"/>
              <a:gd name="adj2" fmla="val 75909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 thì chúng ta cùng đến tặng quà cho mọi người nhé</a:t>
            </a:r>
          </a:p>
        </p:txBody>
      </p:sp>
    </p:spTree>
    <p:extLst>
      <p:ext uri="{BB962C8B-B14F-4D97-AF65-F5344CB8AC3E}">
        <p14:creationId xmlns:p14="http://schemas.microsoft.com/office/powerpoint/2010/main" val="34411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234</TotalTime>
  <Words>647</Words>
  <Application>Microsoft Office PowerPoint</Application>
  <PresentationFormat>On-screen Show (16:9)</PresentationFormat>
  <Paragraphs>205</Paragraphs>
  <Slides>19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宋体</vt:lpstr>
      <vt:lpstr>.VnBlack</vt:lpstr>
      <vt:lpstr>Arial</vt:lpstr>
      <vt:lpstr>Calibri</vt:lpstr>
      <vt:lpstr>Calibri Light</vt:lpstr>
      <vt:lpstr>iCiel Cadena</vt:lpstr>
      <vt:lpstr>inpin heiti</vt:lpstr>
      <vt:lpstr>Times New Roman</vt:lpstr>
      <vt:lpstr>UTM Avo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Windows User</cp:lastModifiedBy>
  <cp:revision>1</cp:revision>
  <dcterms:created xsi:type="dcterms:W3CDTF">2015-08-22T03:26:29Z</dcterms:created>
  <dcterms:modified xsi:type="dcterms:W3CDTF">2024-03-15T15:38:27Z</dcterms:modified>
</cp:coreProperties>
</file>